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/>
      <c:lineChart>
        <c:grouping val="stacked"/>
        <c:marker val="1"/>
        <c:axId val="65695104"/>
        <c:axId val="65725568"/>
      </c:lineChart>
      <c:catAx>
        <c:axId val="65695104"/>
        <c:scaling>
          <c:orientation val="minMax"/>
        </c:scaling>
        <c:delete val="1"/>
        <c:axPos val="b"/>
        <c:tickLblPos val="nextTo"/>
        <c:crossAx val="65725568"/>
        <c:crosses val="autoZero"/>
        <c:auto val="1"/>
        <c:lblAlgn val="ctr"/>
        <c:lblOffset val="100"/>
      </c:catAx>
      <c:valAx>
        <c:axId val="65725568"/>
        <c:scaling>
          <c:orientation val="minMax"/>
        </c:scaling>
        <c:delete val="1"/>
        <c:axPos val="l"/>
        <c:numFmt formatCode="General" sourceLinked="1"/>
        <c:tickLblPos val="nextTo"/>
        <c:crossAx val="6569510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zero"/>
  </c:chart>
  <c:txPr>
    <a:bodyPr/>
    <a:lstStyle/>
    <a:p>
      <a:pPr>
        <a:defRPr sz="1800"/>
      </a:pPr>
      <a:endParaRPr lang="en-US"/>
    </a:p>
  </c:txPr>
  <c:externalData r:id="rId1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7C27AF2-9752-48ED-AA55-7FBFA9807D20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IN"/>
        </a:p>
      </dgm:t>
    </dgm:pt>
    <dgm:pt modelId="{B34C0672-8AB3-4EA5-8ED6-003F4EF8589C}">
      <dgm:prSet phldrT="[Text]" phldr="1"/>
      <dgm:spPr/>
      <dgm:t>
        <a:bodyPr/>
        <a:lstStyle/>
        <a:p>
          <a:endParaRPr lang="en-IN" dirty="0"/>
        </a:p>
      </dgm:t>
    </dgm:pt>
    <dgm:pt modelId="{E9294E98-3FB6-4FDF-94A1-C4D8C75A725A}" type="sibTrans" cxnId="{BA56BB5B-49F8-4760-9907-CACECF712C9A}">
      <dgm:prSet/>
      <dgm:spPr/>
      <dgm:t>
        <a:bodyPr/>
        <a:lstStyle/>
        <a:p>
          <a:endParaRPr lang="en-IN"/>
        </a:p>
      </dgm:t>
    </dgm:pt>
    <dgm:pt modelId="{64C743A5-6549-4E06-8B2D-F23511D7A94A}" type="parTrans" cxnId="{BA56BB5B-49F8-4760-9907-CACECF712C9A}">
      <dgm:prSet/>
      <dgm:spPr/>
      <dgm:t>
        <a:bodyPr/>
        <a:lstStyle/>
        <a:p>
          <a:endParaRPr lang="en-IN"/>
        </a:p>
      </dgm:t>
    </dgm:pt>
    <dgm:pt modelId="{63F5AD62-9D2F-4B6B-ADD6-D1BDB3479CA1}" type="pres">
      <dgm:prSet presAssocID="{57C27AF2-9752-48ED-AA55-7FBFA9807D2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131E0997-9E5A-4A1A-B489-95B7650C6B24}" type="pres">
      <dgm:prSet presAssocID="{B34C0672-8AB3-4EA5-8ED6-003F4EF8589C}" presName="node" presStyleLbl="node1" presStyleIdx="0" presStyleCnt="1" custScaleX="10079" custScaleY="85017">
        <dgm:presLayoutVars>
          <dgm:bulletEnabled val="1"/>
        </dgm:presLayoutVars>
      </dgm:prSet>
      <dgm:spPr/>
      <dgm:t>
        <a:bodyPr/>
        <a:lstStyle/>
        <a:p>
          <a:endParaRPr lang="en-IN"/>
        </a:p>
      </dgm:t>
    </dgm:pt>
  </dgm:ptLst>
  <dgm:cxnLst>
    <dgm:cxn modelId="{D2143C2A-FD8C-4578-877D-0B8B7F85CE54}" type="presOf" srcId="{B34C0672-8AB3-4EA5-8ED6-003F4EF8589C}" destId="{131E0997-9E5A-4A1A-B489-95B7650C6B24}" srcOrd="0" destOrd="0" presId="urn:microsoft.com/office/officeart/2005/8/layout/default#1"/>
    <dgm:cxn modelId="{BA56BB5B-49F8-4760-9907-CACECF712C9A}" srcId="{57C27AF2-9752-48ED-AA55-7FBFA9807D20}" destId="{B34C0672-8AB3-4EA5-8ED6-003F4EF8589C}" srcOrd="0" destOrd="0" parTransId="{64C743A5-6549-4E06-8B2D-F23511D7A94A}" sibTransId="{E9294E98-3FB6-4FDF-94A1-C4D8C75A725A}"/>
    <dgm:cxn modelId="{DAD07121-07AB-42FB-9856-1D15A994BA0D}" type="presOf" srcId="{57C27AF2-9752-48ED-AA55-7FBFA9807D20}" destId="{63F5AD62-9D2F-4B6B-ADD6-D1BDB3479CA1}" srcOrd="0" destOrd="0" presId="urn:microsoft.com/office/officeart/2005/8/layout/default#1"/>
    <dgm:cxn modelId="{2D97C456-1177-4BDD-A53B-8D4E8F9D75C4}" type="presParOf" srcId="{63F5AD62-9D2F-4B6B-ADD6-D1BDB3479CA1}" destId="{131E0997-9E5A-4A1A-B489-95B7650C6B24}" srcOrd="0" destOrd="0" presId="urn:microsoft.com/office/officeart/2005/8/layout/default#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1E0997-9E5A-4A1A-B489-95B7650C6B24}">
      <dsp:nvSpPr>
        <dsp:cNvPr id="0" name=""/>
        <dsp:cNvSpPr/>
      </dsp:nvSpPr>
      <dsp:spPr>
        <a:xfrm>
          <a:off x="2411754" y="504321"/>
          <a:ext cx="540653" cy="273626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IN" sz="1400" kern="1200" dirty="0"/>
        </a:p>
      </dsp:txBody>
      <dsp:txXfrm>
        <a:off x="2411754" y="504321"/>
        <a:ext cx="540653" cy="27362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984CD4A3-C0AE-43D8-AC75-05AAE1049928}" type="datetimeFigureOut">
              <a:rPr lang="en-US" smtClean="0"/>
              <a:pPr/>
              <a:t>7/19/2013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8C686B93-F52A-46DA-95E1-B1182550E45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28671"/>
            <a:ext cx="7772400" cy="1071569"/>
          </a:xfrm>
        </p:spPr>
        <p:txBody>
          <a:bodyPr>
            <a:noAutofit/>
          </a:bodyPr>
          <a:lstStyle/>
          <a:p>
            <a:pPr algn="ctr"/>
            <a:r>
              <a:rPr lang="en-US" sz="11500" dirty="0" err="1" smtClean="0">
                <a:latin typeface="NikoshBAN" pitchFamily="2" charset="0"/>
                <a:cs typeface="NikoshBAN" pitchFamily="2" charset="0"/>
              </a:rPr>
              <a:t>স্বাগতম</a:t>
            </a:r>
            <a:endParaRPr lang="en-US" sz="115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5852" y="3357562"/>
            <a:ext cx="6572296" cy="2681294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6" name="Picture 5" descr="Hydrangeas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42976" y="1988840"/>
            <a:ext cx="6813400" cy="4608512"/>
          </a:xfrm>
          <a:prstGeom prst="rect">
            <a:avLst/>
          </a:prstGeom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দলীয়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5616" y="2204864"/>
            <a:ext cx="7228284" cy="2304256"/>
          </a:xfrm>
        </p:spPr>
        <p:txBody>
          <a:bodyPr>
            <a:normAutofit/>
          </a:bodyPr>
          <a:lstStyle/>
          <a:p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পুকুরের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দৈর্ঘ্য৬০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মি:এবংপ্রস্থ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৪০মি:।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পুকুরের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পুকুরের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পাড়েরবিস্তার৩মিটার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হলে,পাড়ের</a:t>
            </a:r>
            <a:r>
              <a:rPr lang="en-US" sz="28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2800" dirty="0" err="1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কর</a:t>
            </a:r>
            <a:r>
              <a:rPr lang="en-US" sz="28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।</a:t>
            </a:r>
            <a:endParaRPr lang="en-US" sz="28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9600" dirty="0" err="1" smtClean="0"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১।পরিমাপ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?</a:t>
            </a:r>
          </a:p>
          <a:p>
            <a:r>
              <a:rPr lang="en-US" sz="4800" dirty="0" smtClean="0">
                <a:latin typeface="NikoshBAN" pitchFamily="2" charset="0"/>
                <a:cs typeface="NikoshBAN" pitchFamily="2" charset="0"/>
              </a:rPr>
              <a:t>২।আয়তকার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ক্ষেত্রের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ক্ষেত্রফলের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সূত্রটি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বল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endParaRPr lang="en-US" sz="4800" dirty="0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500042"/>
            <a:ext cx="7772400" cy="914400"/>
          </a:xfrm>
        </p:spPr>
        <p:txBody>
          <a:bodyPr/>
          <a:lstStyle/>
          <a:p>
            <a:pPr algn="ctr"/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বাড়ির</a:t>
            </a:r>
            <a:r>
              <a:rPr lang="en-US" sz="6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000" dirty="0" err="1" smtClean="0">
                <a:latin typeface="NikoshBAN" pitchFamily="2" charset="0"/>
                <a:cs typeface="NikoshBAN" pitchFamily="2" charset="0"/>
              </a:rPr>
              <a:t>কাজ</a:t>
            </a:r>
            <a:endParaRPr lang="en-US" sz="6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780928"/>
            <a:ext cx="7520940" cy="2043565"/>
          </a:xfrm>
        </p:spPr>
        <p:txBody>
          <a:bodyPr>
            <a:normAutofit/>
          </a:bodyPr>
          <a:lstStyle/>
          <a:p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আয়তাকার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একটি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ক্ষেত্রের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৪০৪৬.৮৬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বর্গমিটার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প্রস্থের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৪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গুণ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।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ক্ষেত্রটির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কত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600" dirty="0" err="1" smtClean="0">
                <a:latin typeface="NikoshBAN" pitchFamily="2" charset="0"/>
                <a:cs typeface="NikoshBAN" pitchFamily="2" charset="0"/>
              </a:rPr>
              <a:t>মিটার</a:t>
            </a:r>
            <a:r>
              <a:rPr lang="en-US" sz="3600" dirty="0" smtClean="0"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3608" y="0"/>
            <a:ext cx="7520940" cy="1903120"/>
          </a:xfrm>
        </p:spPr>
        <p:txBody>
          <a:bodyPr/>
          <a:lstStyle/>
          <a:p>
            <a:pPr algn="ctr"/>
            <a:r>
              <a:rPr lang="en-US" sz="13800" dirty="0" err="1" smtClean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13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098" name="Picture 2" descr="I:\124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115616" y="1857363"/>
            <a:ext cx="6984775" cy="4500595"/>
          </a:xfrm>
          <a:prstGeom prst="rect">
            <a:avLst/>
          </a:prstGeom>
          <a:noFill/>
        </p:spPr>
      </p:pic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200"/>
            </a:gs>
            <a:gs pos="45000">
              <a:srgbClr val="FF7A00"/>
            </a:gs>
            <a:gs pos="70000">
              <a:srgbClr val="FF0300"/>
            </a:gs>
            <a:gs pos="100000">
              <a:srgbClr val="4D0808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 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মো:শহিদুল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ইসলাম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                                                             ৮ম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শ্রেণী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pPr marL="68580" indent="0">
              <a:buNone/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সহকারী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শিক্ষক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(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গণিত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)                                                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   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বিষয়ঃ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গণিত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pPr marL="68580" indent="0">
              <a:buNone/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কালীগ্রাম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রথীন্দ্রনাথ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ইন্সটিটিউশন</a:t>
            </a:r>
            <a:r>
              <a:rPr lang="en-US" sz="2000" smtClean="0">
                <a:latin typeface="NikoshBAN" pitchFamily="2" charset="0"/>
                <a:cs typeface="NikoshBAN" pitchFamily="2" charset="0"/>
              </a:rPr>
              <a:t>                                          </a:t>
            </a:r>
            <a:r>
              <a:rPr lang="en-US" sz="2000" smtClean="0">
                <a:latin typeface="NikoshBAN" pitchFamily="2" charset="0"/>
                <a:cs typeface="NikoshBAN" pitchFamily="2" charset="0"/>
              </a:rPr>
              <a:t>  সময়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৪০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মি</a:t>
            </a:r>
            <a:r>
              <a:rPr lang="en-US" sz="2000" dirty="0">
                <a:latin typeface="NikoshBAN" pitchFamily="2" charset="0"/>
                <a:cs typeface="NikoshBAN" pitchFamily="2" charset="0"/>
              </a:rPr>
              <a:t>:</a:t>
            </a:r>
            <a:endParaRPr lang="en-US" sz="2000" dirty="0" smtClean="0">
              <a:latin typeface="NikoshBAN" pitchFamily="2" charset="0"/>
              <a:cs typeface="NikoshBAN" pitchFamily="2" charset="0"/>
            </a:endParaRPr>
          </a:p>
          <a:p>
            <a:pPr marL="68580" indent="0">
              <a:buNone/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পতিসর,আএাই,নওগাঁ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68580" indent="0">
              <a:buNone/>
            </a:pP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err="1" smtClean="0">
                <a:latin typeface="NikoshBAN" pitchFamily="2" charset="0"/>
                <a:cs typeface="NikoshBAN" pitchFamily="2" charset="0"/>
              </a:rPr>
              <a:t>মোবাইল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2000" dirty="0" smtClean="0">
                <a:latin typeface="NikoshBAN" pitchFamily="2" charset="0"/>
                <a:cs typeface="NikoshBAN" pitchFamily="2" charset="0"/>
              </a:rPr>
              <a:t>নং-০১৭২১১০১০২৫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I:\Image1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84168" y="2857496"/>
            <a:ext cx="3059832" cy="2857519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D6B19C"/>
            </a:gs>
            <a:gs pos="30000">
              <a:srgbClr val="D49E6C"/>
            </a:gs>
            <a:gs pos="70000">
              <a:srgbClr val="A65528"/>
            </a:gs>
            <a:gs pos="100000">
              <a:srgbClr val="66301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/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7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ঘোষনা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sz="half" idx="4294967295"/>
          </p:nvPr>
        </p:nvGraphicFramePr>
        <p:xfrm>
          <a:off x="5105400" y="16002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3275856" y="5385356"/>
            <a:ext cx="280831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endParaRPr lang="en-US" sz="72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026" name="Picture 2" descr="I:\72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3570" y="1428736"/>
            <a:ext cx="3564050" cy="3670326"/>
          </a:xfrm>
          <a:prstGeom prst="rect">
            <a:avLst/>
          </a:prstGeom>
          <a:noFill/>
        </p:spPr>
      </p:pic>
      <p:pic>
        <p:nvPicPr>
          <p:cNvPr id="1027" name="Picture 3" descr="I:\721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71934" y="1500174"/>
            <a:ext cx="3608771" cy="3571900"/>
          </a:xfrm>
          <a:prstGeom prst="rect">
            <a:avLst/>
          </a:prstGeom>
          <a:noFill/>
        </p:spPr>
      </p:pic>
    </p:spTree>
  </p:cSld>
  <p:clrMapOvr>
    <a:masterClrMapping/>
  </p:clrMapOvr>
  <p:transition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শিখন</a:t>
            </a:r>
            <a:r>
              <a:rPr lang="en-US" sz="8800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800" dirty="0" err="1" smtClean="0">
                <a:latin typeface="NikoshBAN" pitchFamily="2" charset="0"/>
                <a:cs typeface="NikoshBAN" pitchFamily="2" charset="0"/>
              </a:rPr>
              <a:t>ফল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556792"/>
            <a:ext cx="8219256" cy="4798768"/>
          </a:xfrm>
        </p:spPr>
        <p:txBody>
          <a:bodyPr>
            <a:normAutofit/>
          </a:bodyPr>
          <a:lstStyle/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এই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,</a:t>
            </a:r>
          </a:p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কি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বলতে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আয়তকার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ক্ষেত্রের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চিত্র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আঁকতে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গানিতিক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সমস্যার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সমাধান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smtClean="0"/>
              <a:t>।</a:t>
            </a:r>
            <a:endParaRPr lang="en-US" sz="48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0B0F0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কোন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কিছুর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মাপজোখ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করাকেই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বলে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যেমন-দৈর্ঘ্যর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পরিমাপ,ওজনের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পরিমাপ,ক্ষেত্রফলের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পরিমাপ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</a:p>
          <a:p>
            <a:pPr>
              <a:buNone/>
            </a:pPr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="" xmlns:p14="http://schemas.microsoft.com/office/powerpoint/2010/main" val="277540099"/>
              </p:ext>
            </p:extLst>
          </p:nvPr>
        </p:nvGraphicFramePr>
        <p:xfrm>
          <a:off x="3779838" y="1052513"/>
          <a:ext cx="5364162" cy="37449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66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66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6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7786678" y="2786058"/>
            <a:ext cx="1357322" cy="1143008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86710" y="1500174"/>
            <a:ext cx="1214446" cy="107157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860032" y="2348880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IN" dirty="0"/>
          </a:p>
        </p:txBody>
      </p:sp>
      <p:sp>
        <p:nvSpPr>
          <p:cNvPr id="9" name="TextBox 8"/>
          <p:cNvSpPr txBox="1"/>
          <p:nvPr/>
        </p:nvSpPr>
        <p:spPr>
          <a:xfrm>
            <a:off x="8033893" y="1851293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বর্গ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57950" y="2428868"/>
            <a:ext cx="2880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৫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সে.মি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heel spokes="8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CCCCFF"/>
            </a:gs>
            <a:gs pos="17999">
              <a:srgbClr val="99CCFF"/>
            </a:gs>
            <a:gs pos="36000">
              <a:srgbClr val="9966FF"/>
            </a:gs>
            <a:gs pos="61000">
              <a:srgbClr val="CC99FF"/>
            </a:gs>
            <a:gs pos="82001">
              <a:srgbClr val="99CCFF"/>
            </a:gs>
            <a:gs pos="100000">
              <a:srgbClr val="CCCCFF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সমস্যা:একটি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আয়তকার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বাগানের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দৈর্ঘ্য৩২মিটার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এবং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প্রস্থ্য২৪মিটার ।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এর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ভিতরে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চারদিকে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২মিটার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চওড়াএকটি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রাস্তা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রাস্তাটির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ক্ষেত্রফ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নির্ণয়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।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4514920" y="1422068"/>
            <a:ext cx="5025632" cy="4065058"/>
          </a:xfrm>
        </p:spPr>
        <p:txBody>
          <a:bodyPr>
            <a:normAutofit/>
          </a:bodyPr>
          <a:lstStyle/>
          <a:p>
            <a:r>
              <a:rPr lang="en-US" dirty="0" err="1" smtClean="0"/>
              <a:t>yyyyyyyyyyyyyyyyyyyyyyyyyyyyyyyyyyyyyyyy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2051" name="Picture 3" descr="I:\13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111" y="1772816"/>
            <a:ext cx="4429124" cy="3312368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4293203" y="1453189"/>
            <a:ext cx="4860032" cy="39839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 dirty="0"/>
          </a:p>
        </p:txBody>
      </p:sp>
      <p:sp>
        <p:nvSpPr>
          <p:cNvPr id="7" name="Rectangle 6"/>
          <p:cNvSpPr/>
          <p:nvPr/>
        </p:nvSpPr>
        <p:spPr>
          <a:xfrm>
            <a:off x="4283968" y="5085184"/>
            <a:ext cx="4860032" cy="4320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/>
          <p:cNvSpPr/>
          <p:nvPr/>
        </p:nvSpPr>
        <p:spPr>
          <a:xfrm>
            <a:off x="8748464" y="1478765"/>
            <a:ext cx="395535" cy="4022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/>
          <p:cNvSpPr/>
          <p:nvPr/>
        </p:nvSpPr>
        <p:spPr>
          <a:xfrm>
            <a:off x="4370904" y="1577031"/>
            <a:ext cx="144016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/>
          <p:cNvSpPr/>
          <p:nvPr/>
        </p:nvSpPr>
        <p:spPr>
          <a:xfrm>
            <a:off x="4283968" y="1478765"/>
            <a:ext cx="432048" cy="403846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6039143" y="1072262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৩২মিটার</a:t>
            </a:r>
            <a:endParaRPr lang="en-IN" dirty="0"/>
          </a:p>
        </p:txBody>
      </p:sp>
      <p:sp>
        <p:nvSpPr>
          <p:cNvPr id="12" name="TextBox 11"/>
          <p:cNvSpPr txBox="1"/>
          <p:nvPr/>
        </p:nvSpPr>
        <p:spPr>
          <a:xfrm>
            <a:off x="6228184" y="5566753"/>
            <a:ext cx="15121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৩২মিটার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3852053" y="3174833"/>
            <a:ext cx="2880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২৪মি: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66664" y="3489797"/>
            <a:ext cx="459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২৪মিটার</a:t>
            </a:r>
            <a:endParaRPr lang="en-IN" dirty="0"/>
          </a:p>
        </p:txBody>
      </p:sp>
      <p:sp>
        <p:nvSpPr>
          <p:cNvPr id="16" name="TextBox 15"/>
          <p:cNvSpPr txBox="1"/>
          <p:nvPr/>
        </p:nvSpPr>
        <p:spPr>
          <a:xfrm>
            <a:off x="5652120" y="1478765"/>
            <a:ext cx="17551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২মি: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চওড়া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রাস্তা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679103" y="5116542"/>
            <a:ext cx="20882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২মি:চওড়া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রাস্তা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4342364" y="3489797"/>
            <a:ext cx="3451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২মি</a:t>
            </a:r>
            <a:r>
              <a:rPr lang="en-US" dirty="0" smtClean="0"/>
              <a:t>:</a:t>
            </a:r>
            <a:endParaRPr lang="en-IN" dirty="0"/>
          </a:p>
        </p:txBody>
      </p:sp>
      <p:sp>
        <p:nvSpPr>
          <p:cNvPr id="19" name="TextBox 18"/>
          <p:cNvSpPr txBox="1"/>
          <p:nvPr/>
        </p:nvSpPr>
        <p:spPr>
          <a:xfrm>
            <a:off x="8748464" y="3174833"/>
            <a:ext cx="3955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২মি</a:t>
            </a:r>
            <a:r>
              <a:rPr lang="en-US" dirty="0" smtClean="0"/>
              <a:t>:</a:t>
            </a:r>
            <a:endParaRPr lang="en-IN" dirty="0"/>
          </a:p>
        </p:txBody>
      </p:sp>
    </p:spTree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03D4A8"/>
            </a:gs>
            <a:gs pos="25000">
              <a:srgbClr val="21D6E0"/>
            </a:gs>
            <a:gs pos="75000">
              <a:srgbClr val="0087E6"/>
            </a:gs>
            <a:gs pos="100000">
              <a:srgbClr val="005CB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5720" y="1571612"/>
            <a:ext cx="4038600" cy="4525963"/>
          </a:xfrm>
        </p:spPr>
        <p:txBody>
          <a:bodyPr/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সমাধান:দেওয়া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আছে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,</a:t>
            </a: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বাগানের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=৩২মিটার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 ”      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প্রস্থ্য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=২৪মিটা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বাগানের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=৩২*২৪=৭৬৮বর্গমি: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074" name="Picture 2" descr="I:\137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714876" y="1500174"/>
            <a:ext cx="4000528" cy="3000396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1143000"/>
          </a:xfrm>
        </p:spPr>
        <p:txBody>
          <a:bodyPr/>
          <a:lstStyle/>
          <a:p>
            <a:pPr algn="ctr"/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54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54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00192" y="1071546"/>
            <a:ext cx="837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৩২মিটার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29058" y="2786058"/>
            <a:ext cx="9252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২৪মিটার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715404" y="2000240"/>
            <a:ext cx="2857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২৪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মিটার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012160" y="4653136"/>
            <a:ext cx="1575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৩২ </a:t>
            </a:r>
            <a:r>
              <a:rPr lang="en-US" dirty="0" err="1" smtClean="0"/>
              <a:t>মিটার</a:t>
            </a:r>
            <a:endParaRPr lang="en-IN" dirty="0"/>
          </a:p>
        </p:txBody>
      </p:sp>
      <p:sp>
        <p:nvSpPr>
          <p:cNvPr id="5" name="TextBox 4"/>
          <p:cNvSpPr txBox="1"/>
          <p:nvPr/>
        </p:nvSpPr>
        <p:spPr>
          <a:xfrm>
            <a:off x="5436096" y="5373216"/>
            <a:ext cx="2664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রাস্তা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সহ</a:t>
            </a:r>
            <a:r>
              <a:rPr lang="en-US" sz="32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dirty="0" err="1" smtClean="0">
                <a:latin typeface="NikoshBAN" pitchFamily="2" charset="0"/>
                <a:cs typeface="NikoshBAN" pitchFamily="2" charset="0"/>
              </a:rPr>
              <a:t>বাগান</a:t>
            </a:r>
            <a:endParaRPr lang="en-IN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diamond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11560" y="1772816"/>
            <a:ext cx="4038600" cy="4525963"/>
          </a:xfrm>
        </p:spPr>
        <p:txBody>
          <a:bodyPr/>
          <a:lstStyle/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রাস্তা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বাদে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বাগানের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দৈর্ঘ্য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={৩২-(২+২)}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=(৩২-৪)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.=২৮মি.</a:t>
            </a: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প্রস্থ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={ ২৪-(২+২)}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</a:p>
          <a:p>
            <a:pPr>
              <a:buNone/>
            </a:pP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     =(২৪-৪)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মি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.</a:t>
            </a:r>
          </a:p>
          <a:p>
            <a:pPr>
              <a:buNone/>
            </a:pPr>
            <a:r>
              <a:rPr lang="en-US" dirty="0" smtClean="0">
                <a:latin typeface="NikoshBAN" pitchFamily="2" charset="0"/>
                <a:cs typeface="NikoshBAN" pitchFamily="2" charset="0"/>
              </a:rPr>
              <a:t>      = ২০মিটার</a:t>
            </a:r>
          </a:p>
          <a:p>
            <a:pPr>
              <a:buNone/>
            </a:pP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রাস্তাবাদে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বাগানের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=২৮*২০=৫৬০বর্গমি.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5123" name="Picture 3" descr="I:\images138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3438" y="1643050"/>
            <a:ext cx="3708502" cy="3214710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9208" y="574834"/>
            <a:ext cx="8229600" cy="914400"/>
          </a:xfrm>
        </p:spPr>
        <p:txBody>
          <a:bodyPr/>
          <a:lstStyle/>
          <a:p>
            <a:pPr algn="ctr"/>
            <a:r>
              <a:rPr lang="en-US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22305" y="1207825"/>
            <a:ext cx="1800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NikoshBAN" pitchFamily="2" charset="0"/>
                <a:cs typeface="NikoshBAN" pitchFamily="2" charset="0"/>
              </a:rPr>
              <a:t>২৮মিটার</a:t>
            </a:r>
            <a:endParaRPr lang="en-US" sz="2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929322" y="4857760"/>
            <a:ext cx="98616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২৮মিটার</a:t>
            </a:r>
            <a:endParaRPr lang="en-US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87765" y="2714620"/>
            <a:ext cx="10087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latin typeface="NikoshBAN" pitchFamily="2" charset="0"/>
                <a:cs typeface="NikoshBAN" pitchFamily="2" charset="0"/>
              </a:rPr>
              <a:t>২০মি:</a:t>
            </a:r>
            <a:endParaRPr lang="en-US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491880" y="3143248"/>
            <a:ext cx="115212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latin typeface="NikoshBAN" pitchFamily="2" charset="0"/>
                <a:cs typeface="NikoshBAN" pitchFamily="2" charset="0"/>
              </a:rPr>
              <a:t>২০মিটার</a:t>
            </a:r>
            <a:endParaRPr lang="en-US" sz="2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522305" y="5589240"/>
            <a:ext cx="257808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 smtClean="0"/>
              <a:t>রাস্তা</a:t>
            </a:r>
            <a:r>
              <a:rPr lang="en-US" sz="2800" dirty="0" smtClean="0"/>
              <a:t> </a:t>
            </a:r>
            <a:r>
              <a:rPr lang="en-US" sz="2800" dirty="0" err="1" smtClean="0"/>
              <a:t>বাদে</a:t>
            </a:r>
            <a:r>
              <a:rPr lang="en-US" sz="2800" dirty="0" smtClean="0"/>
              <a:t>  </a:t>
            </a:r>
            <a:r>
              <a:rPr lang="en-US" sz="2800" dirty="0" err="1" smtClean="0"/>
              <a:t>বাগান</a:t>
            </a:r>
            <a:endParaRPr lang="en-IN" sz="2800" dirty="0"/>
          </a:p>
        </p:txBody>
      </p:sp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85728"/>
            <a:ext cx="7772400" cy="1470025"/>
          </a:xfrm>
        </p:spPr>
        <p:txBody>
          <a:bodyPr/>
          <a:lstStyle/>
          <a:p>
            <a:pPr algn="ctr"/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বিস্তারিত</a:t>
            </a:r>
            <a:r>
              <a:rPr lang="en-US" sz="80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sz="8000" dirty="0" err="1" smtClean="0">
                <a:latin typeface="NikoshBAN" pitchFamily="2" charset="0"/>
                <a:cs typeface="NikoshBAN" pitchFamily="2" charset="0"/>
              </a:rPr>
              <a:t>আলোচনা</a:t>
            </a:r>
            <a:endParaRPr lang="en-US" sz="8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714348" y="1928802"/>
            <a:ext cx="6400800" cy="3138494"/>
          </a:xfrm>
        </p:spPr>
        <p:txBody>
          <a:bodyPr>
            <a:noAutofit/>
          </a:bodyPr>
          <a:lstStyle/>
          <a:p>
            <a:pPr algn="ctr"/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অতএব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রাস্তার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ক্ষেত্রফল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,</a:t>
            </a:r>
          </a:p>
          <a:p>
            <a:pPr algn="ctr"/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     =(৭৬৮-৫৬০)</a:t>
            </a:r>
            <a:r>
              <a:rPr lang="en-US" sz="4800" dirty="0" err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বর্গমি</a:t>
            </a:r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.</a:t>
            </a:r>
          </a:p>
          <a:p>
            <a:pPr algn="ctr"/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=২০৮বর্গমি :</a:t>
            </a:r>
          </a:p>
          <a:p>
            <a:pPr algn="ctr"/>
            <a:r>
              <a:rPr lang="en-US" sz="48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উত্তর-২০৮বর্গমিটার ।</a:t>
            </a:r>
            <a:endParaRPr lang="en-US" sz="48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6500826" y="3214686"/>
            <a:ext cx="360040" cy="172819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latin typeface="NikoshBAN" pitchFamily="2" charset="0"/>
                <a:cs typeface="NikoshBAN" pitchFamily="2" charset="0"/>
              </a:rPr>
              <a:t>রাস্তার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ক্ষেত্রফল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6876256" y="3212976"/>
            <a:ext cx="2160240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/>
          <p:cNvSpPr/>
          <p:nvPr/>
        </p:nvSpPr>
        <p:spPr>
          <a:xfrm>
            <a:off x="6994687" y="4806213"/>
            <a:ext cx="144016" cy="1440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6876256" y="4581128"/>
            <a:ext cx="2160240" cy="36910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latin typeface="NikoshBAN" pitchFamily="2" charset="0"/>
                <a:cs typeface="NikoshBAN" pitchFamily="2" charset="0"/>
              </a:rPr>
              <a:t> 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রাস্তার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ক্ষেত্রফল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676456" y="3212976"/>
            <a:ext cx="360040" cy="17372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latin typeface="NikoshBAN" pitchFamily="2" charset="0"/>
                <a:cs typeface="NikoshBAN" pitchFamily="2" charset="0"/>
              </a:rPr>
              <a:t>রাস্তার</a:t>
            </a:r>
            <a:r>
              <a:rPr lang="en-US" dirty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>
                <a:latin typeface="NikoshBAN" pitchFamily="2" charset="0"/>
                <a:cs typeface="NikoshBAN" pitchFamily="2" charset="0"/>
              </a:rPr>
              <a:t>ক্ষেত্রফল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994687" y="3128628"/>
            <a:ext cx="153775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NikoshBAN" pitchFamily="2" charset="0"/>
                <a:cs typeface="NikoshBAN" pitchFamily="2" charset="0"/>
              </a:rPr>
              <a:t>রাস্তার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en-US" dirty="0" err="1" smtClean="0">
                <a:latin typeface="NikoshBAN" pitchFamily="2" charset="0"/>
                <a:cs typeface="NikoshBAN" pitchFamily="2" charset="0"/>
              </a:rPr>
              <a:t>ক্ষেত্রফল</a:t>
            </a:r>
            <a:endParaRPr lang="en-IN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418</TotalTime>
  <Words>252</Words>
  <Application>Microsoft Office PowerPoint</Application>
  <PresentationFormat>On-screen Show (4:3)</PresentationFormat>
  <Paragraphs>67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Angles</vt:lpstr>
      <vt:lpstr>স্বাগতম</vt:lpstr>
      <vt:lpstr>পরিচিতি</vt:lpstr>
      <vt:lpstr>পাঠ ঘোষনা</vt:lpstr>
      <vt:lpstr>শিখন ফল</vt:lpstr>
      <vt:lpstr>বিস্তারিত আলোচনা</vt:lpstr>
      <vt:lpstr>বিস্তারিত আলোচনা</vt:lpstr>
      <vt:lpstr>বিস্তারিত আলোচনা</vt:lpstr>
      <vt:lpstr>বিস্তারিত আলোচনা</vt:lpstr>
      <vt:lpstr>বিস্তারিত আলোচনা</vt:lpstr>
      <vt:lpstr>দলীয় কাজ</vt:lpstr>
      <vt:lpstr>মূল্যায়ন</vt:lpstr>
      <vt:lpstr>বাড়ির কাজ</vt:lpstr>
      <vt:lpstr>ধন্যবাদ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স্বাগতম</dc:title>
  <dc:creator>BCE</dc:creator>
  <cp:lastModifiedBy>BCE</cp:lastModifiedBy>
  <cp:revision>194</cp:revision>
  <dcterms:created xsi:type="dcterms:W3CDTF">2013-07-15T02:54:44Z</dcterms:created>
  <dcterms:modified xsi:type="dcterms:W3CDTF">2013-07-19T02:23:25Z</dcterms:modified>
</cp:coreProperties>
</file>